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4464028"/>
            <a:ext cx="10647218" cy="1641490"/>
          </a:xfrm>
        </p:spPr>
        <p:txBody>
          <a:bodyPr/>
          <a:lstStyle/>
          <a:p>
            <a:r>
              <a:rPr lang="en-US" dirty="0"/>
              <a:t>Reciprocal Trig. Ratios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841664"/>
            <a:ext cx="10233800" cy="5335299"/>
          </a:xfrm>
        </p:spPr>
        <p:txBody>
          <a:bodyPr numCol="1"/>
          <a:lstStyle/>
          <a:p>
            <a:r>
              <a:rPr lang="en-US" sz="3600" dirty="0"/>
              <a:t>There are three other basic trigonometric ratios in addition to sine, cosine, and tangent.</a:t>
            </a:r>
          </a:p>
          <a:p>
            <a:endParaRPr lang="en-US" sz="3600" dirty="0"/>
          </a:p>
          <a:p>
            <a:r>
              <a:rPr lang="en-US" sz="3600" dirty="0"/>
              <a:t>These ratios are the </a:t>
            </a:r>
            <a:r>
              <a:rPr lang="en-US" sz="3600" b="1" i="1" u="sng" dirty="0">
                <a:solidFill>
                  <a:schemeClr val="accent1"/>
                </a:solidFill>
              </a:rPr>
              <a:t>reciprocals</a:t>
            </a:r>
            <a:r>
              <a:rPr lang="en-US" sz="3600" dirty="0"/>
              <a:t> of the original    </a:t>
            </a:r>
            <a:r>
              <a:rPr lang="en-US" sz="3600" dirty="0" err="1"/>
              <a:t>Soa</a:t>
            </a:r>
            <a:r>
              <a:rPr lang="en-US" sz="3600" dirty="0"/>
              <a:t>-</a:t>
            </a:r>
            <a:r>
              <a:rPr lang="en-US" sz="3600" dirty="0" err="1"/>
              <a:t>Cah</a:t>
            </a:r>
            <a:r>
              <a:rPr lang="en-US" sz="3600" dirty="0"/>
              <a:t>-Toa.</a:t>
            </a:r>
          </a:p>
          <a:p>
            <a:endParaRPr lang="en-US" sz="3600" dirty="0"/>
          </a:p>
          <a:p>
            <a:r>
              <a:rPr lang="en-US" sz="3600" dirty="0"/>
              <a:t>Reciprocal = flip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8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Trigonometric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07016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Sine (sin)= opposite/hypotenuse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Cosine (cos)= adjacent/hypotenuse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Tangent (tan)= opposite/adjacent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5216" y="1825625"/>
            <a:ext cx="5208584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Cosecant (</a:t>
            </a:r>
            <a:r>
              <a:rPr lang="en-US" sz="3200" dirty="0" err="1">
                <a:solidFill>
                  <a:schemeClr val="tx1"/>
                </a:solidFill>
              </a:rPr>
              <a:t>csc</a:t>
            </a:r>
            <a:r>
              <a:rPr lang="en-US" sz="3200" dirty="0">
                <a:solidFill>
                  <a:schemeClr val="tx1"/>
                </a:solidFill>
              </a:rPr>
              <a:t>)= hypotenuse/opposite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Secant (sec)= hypotenuse/adjacent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Cotangent (cot)= adjacent/opposite</a:t>
            </a:r>
          </a:p>
        </p:txBody>
      </p:sp>
    </p:spTree>
    <p:extLst>
      <p:ext uri="{BB962C8B-B14F-4D97-AF65-F5344CB8AC3E}">
        <p14:creationId xmlns:p14="http://schemas.microsoft.com/office/powerpoint/2010/main" val="77177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Since the new ratios are reciprocals, they can also be expressed 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dirty="0" err="1"/>
              <a:t>csc</a:t>
            </a:r>
            <a:r>
              <a:rPr lang="en-US" sz="3900" dirty="0"/>
              <a:t> </a:t>
            </a:r>
            <a:r>
              <a:rPr lang="el-GR" sz="3900" dirty="0"/>
              <a:t>Θ</a:t>
            </a:r>
            <a:r>
              <a:rPr lang="en-US" sz="3900" dirty="0"/>
              <a:t> =       </a:t>
            </a:r>
            <a:r>
              <a:rPr lang="en-US" sz="3900" u="sng" dirty="0"/>
              <a:t>1</a:t>
            </a:r>
          </a:p>
          <a:p>
            <a:pPr marL="0" indent="0">
              <a:buNone/>
            </a:pPr>
            <a:r>
              <a:rPr lang="en-US" sz="3900" dirty="0"/>
              <a:t>	       sin </a:t>
            </a:r>
            <a:r>
              <a:rPr lang="el-GR" sz="3900" dirty="0"/>
              <a:t>Θ</a:t>
            </a:r>
            <a:endParaRPr lang="en-US" sz="3900" dirty="0"/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/>
              <a:t>sec </a:t>
            </a:r>
            <a:r>
              <a:rPr lang="el-GR" sz="3900" dirty="0"/>
              <a:t>Θ</a:t>
            </a:r>
            <a:r>
              <a:rPr lang="en-US" sz="3900" dirty="0"/>
              <a:t> =       </a:t>
            </a:r>
            <a:r>
              <a:rPr lang="en-US" sz="3900" u="sng" dirty="0"/>
              <a:t>1</a:t>
            </a:r>
          </a:p>
          <a:p>
            <a:pPr marL="0" indent="0">
              <a:buNone/>
            </a:pPr>
            <a:r>
              <a:rPr lang="en-US" sz="3900" dirty="0"/>
              <a:t>                  cos </a:t>
            </a:r>
            <a:r>
              <a:rPr lang="el-GR" sz="3900" dirty="0"/>
              <a:t>Θ</a:t>
            </a:r>
            <a:endParaRPr lang="en-US" sz="3900" dirty="0"/>
          </a:p>
          <a:p>
            <a:pPr marL="0" indent="0">
              <a:buNone/>
            </a:pPr>
            <a:endParaRPr lang="en-US" sz="3900" dirty="0"/>
          </a:p>
          <a:p>
            <a:pPr marL="0" indent="0">
              <a:buNone/>
            </a:pPr>
            <a:r>
              <a:rPr lang="en-US" sz="3900" dirty="0"/>
              <a:t>cot </a:t>
            </a:r>
            <a:r>
              <a:rPr lang="el-GR" sz="3900" dirty="0"/>
              <a:t>Θ</a:t>
            </a:r>
            <a:r>
              <a:rPr lang="en-US" sz="3900" dirty="0"/>
              <a:t> =       </a:t>
            </a:r>
            <a:r>
              <a:rPr lang="en-US" sz="3900" u="sng" dirty="0"/>
              <a:t>1</a:t>
            </a:r>
          </a:p>
          <a:p>
            <a:pPr marL="0" indent="0">
              <a:buNone/>
            </a:pPr>
            <a:r>
              <a:rPr lang="en-US" sz="3900" dirty="0"/>
              <a:t>                  tan </a:t>
            </a:r>
            <a:r>
              <a:rPr lang="el-GR" sz="3900" dirty="0"/>
              <a:t>Θ</a:t>
            </a:r>
            <a:endParaRPr lang="en-US" sz="3900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3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766453" y="540326"/>
            <a:ext cx="4488873" cy="218209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83327" y="540326"/>
            <a:ext cx="665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rgbClr val="0070C0"/>
                </a:solidFill>
              </a:rPr>
              <a:t>Θ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7762" y="820882"/>
            <a:ext cx="748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4310" y="2649030"/>
            <a:ext cx="904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9089" y="1348448"/>
            <a:ext cx="727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6453" y="3637472"/>
            <a:ext cx="8853056" cy="323165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800" dirty="0"/>
              <a:t>sin </a:t>
            </a:r>
            <a:r>
              <a:rPr lang="el-GR" sz="2800" dirty="0"/>
              <a:t>Θ</a:t>
            </a:r>
            <a:r>
              <a:rPr lang="en-US" sz="2800" dirty="0"/>
              <a:t> = 24/26</a:t>
            </a:r>
          </a:p>
          <a:p>
            <a:endParaRPr lang="en-US" sz="2800" dirty="0"/>
          </a:p>
          <a:p>
            <a:r>
              <a:rPr lang="en-US" sz="2800" dirty="0"/>
              <a:t>cos </a:t>
            </a:r>
            <a:r>
              <a:rPr lang="el-GR" sz="2800" dirty="0"/>
              <a:t>Θ</a:t>
            </a:r>
            <a:r>
              <a:rPr lang="en-US" sz="2800" dirty="0"/>
              <a:t> = 10/26</a:t>
            </a:r>
          </a:p>
          <a:p>
            <a:endParaRPr lang="en-US" sz="2800" dirty="0"/>
          </a:p>
          <a:p>
            <a:r>
              <a:rPr lang="en-US" sz="2800" dirty="0"/>
              <a:t>tan </a:t>
            </a:r>
            <a:r>
              <a:rPr lang="el-GR" sz="2800" dirty="0"/>
              <a:t>Θ</a:t>
            </a:r>
            <a:r>
              <a:rPr lang="en-US" sz="2800" dirty="0"/>
              <a:t> = 24/10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csc</a:t>
            </a:r>
            <a:r>
              <a:rPr lang="en-US" sz="2800" dirty="0"/>
              <a:t>  </a:t>
            </a:r>
            <a:r>
              <a:rPr lang="el-GR" sz="2800" dirty="0"/>
              <a:t>Θ</a:t>
            </a:r>
            <a:r>
              <a:rPr lang="en-US" sz="2800" dirty="0"/>
              <a:t> = 26/24</a:t>
            </a:r>
          </a:p>
          <a:p>
            <a:endParaRPr lang="en-US" sz="2800" dirty="0"/>
          </a:p>
          <a:p>
            <a:r>
              <a:rPr lang="en-US" sz="2800" dirty="0"/>
              <a:t>sec </a:t>
            </a:r>
            <a:r>
              <a:rPr lang="el-GR" sz="2800" dirty="0"/>
              <a:t>Θ</a:t>
            </a:r>
            <a:r>
              <a:rPr lang="en-US" sz="2800" dirty="0"/>
              <a:t> = 26/10</a:t>
            </a:r>
          </a:p>
          <a:p>
            <a:endParaRPr lang="en-US" sz="2800" dirty="0"/>
          </a:p>
          <a:p>
            <a:r>
              <a:rPr lang="en-US" sz="2800" dirty="0"/>
              <a:t>cot </a:t>
            </a:r>
            <a:r>
              <a:rPr lang="el-GR" sz="2800" dirty="0"/>
              <a:t>Θ</a:t>
            </a:r>
            <a:r>
              <a:rPr lang="en-US" sz="2800" dirty="0"/>
              <a:t> = 10/24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9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Pythagorean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a² + b² = c²</a:t>
            </a:r>
          </a:p>
          <a:p>
            <a:r>
              <a:rPr lang="en-US" b="1" dirty="0">
                <a:solidFill>
                  <a:srgbClr val="FFFF00"/>
                </a:solidFill>
              </a:rPr>
              <a:t>c</a:t>
            </a:r>
            <a:r>
              <a:rPr lang="en-US" dirty="0"/>
              <a:t> is always the hypotenuse</a:t>
            </a:r>
          </a:p>
          <a:p>
            <a:r>
              <a:rPr lang="en-US" dirty="0"/>
              <a:t>The other 2 sides can be labeled </a:t>
            </a:r>
            <a:r>
              <a:rPr lang="en-US" b="1" dirty="0">
                <a:solidFill>
                  <a:srgbClr val="FFFF00"/>
                </a:solidFill>
              </a:rPr>
              <a:t>a</a:t>
            </a:r>
            <a:r>
              <a:rPr lang="en-US" dirty="0"/>
              <a:t> 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b</a:t>
            </a:r>
            <a:r>
              <a:rPr lang="en-US" dirty="0"/>
              <a:t>. </a:t>
            </a:r>
          </a:p>
          <a:p>
            <a:r>
              <a:rPr lang="en-US" dirty="0"/>
              <a:t>Order doesn’t matter.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7758546" y="2940626"/>
            <a:ext cx="3595254" cy="175606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56173" y="3136095"/>
            <a:ext cx="737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7046" y="3464714"/>
            <a:ext cx="57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3550" y="4655123"/>
            <a:ext cx="405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9790188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84</TotalTime>
  <Words>143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Depth</vt:lpstr>
      <vt:lpstr>Reciprocal Trig. Ratios</vt:lpstr>
      <vt:lpstr>PowerPoint Presentation</vt:lpstr>
      <vt:lpstr>6 Trigonometric Ratios</vt:lpstr>
      <vt:lpstr>Since the new ratios are reciprocals, they can also be expressed as:</vt:lpstr>
      <vt:lpstr>PowerPoint Presentation</vt:lpstr>
      <vt:lpstr>Pythagorean Theorem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Reciprocal Trig. Ratios</dc:title>
  <dc:creator>Jacqueline Espinoza</dc:creator>
  <cp:lastModifiedBy>Jacqueline Espinoza</cp:lastModifiedBy>
  <cp:revision>8</cp:revision>
  <dcterms:created xsi:type="dcterms:W3CDTF">2014-08-27T03:39:33Z</dcterms:created>
  <dcterms:modified xsi:type="dcterms:W3CDTF">2016-08-29T00:02:04Z</dcterms:modified>
</cp:coreProperties>
</file>