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13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4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Sin </a:t>
            </a:r>
            <a:r>
              <a:rPr lang="el-GR" sz="4400" dirty="0" smtClean="0"/>
              <a:t>Θ</a:t>
            </a:r>
            <a:r>
              <a:rPr lang="en-US" sz="4400" dirty="0" smtClean="0"/>
              <a:t>: 12/13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Cos </a:t>
            </a:r>
            <a:r>
              <a:rPr lang="el-GR" sz="4400" dirty="0" smtClean="0"/>
              <a:t>Θ</a:t>
            </a:r>
            <a:r>
              <a:rPr lang="en-US" sz="4400" dirty="0" smtClean="0"/>
              <a:t>: 5/13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Tan </a:t>
            </a:r>
            <a:r>
              <a:rPr lang="el-GR" sz="4400" dirty="0" smtClean="0"/>
              <a:t>Θ</a:t>
            </a:r>
            <a:r>
              <a:rPr lang="en-US" sz="4400" smtClean="0"/>
              <a:t>: 12/5</a:t>
            </a:r>
            <a:endParaRPr lang="en-US" sz="4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ight Triangle 3"/>
          <p:cNvSpPr/>
          <p:nvPr/>
        </p:nvSpPr>
        <p:spPr>
          <a:xfrm rot="16200000">
            <a:off x="7466333" y="2388609"/>
            <a:ext cx="1701800" cy="3009900"/>
          </a:xfrm>
          <a:prstGeom prst="rtTriangle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834244" y="2447275"/>
            <a:ext cx="59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Θ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9976" y="3032050"/>
            <a:ext cx="794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</a:rPr>
              <a:t>13</a:t>
            </a:r>
            <a:endParaRPr lang="en-US" sz="400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9781" y="4755067"/>
            <a:ext cx="93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</a:rPr>
              <a:t>12</a:t>
            </a:r>
            <a:endParaRPr lang="en-US" sz="4000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7290" y="3650525"/>
            <a:ext cx="539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/>
                </a:solidFill>
              </a:rPr>
              <a:t>5</a:t>
            </a:r>
            <a:endParaRPr lang="en-US" sz="4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Triga</a:t>
            </a:r>
            <a:r>
              <a:rPr lang="en-US" dirty="0" smtClean="0"/>
              <a:t> what???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The word </a:t>
            </a:r>
            <a:r>
              <a:rPr lang="en-US" sz="4000" b="1" i="1" dirty="0" smtClean="0">
                <a:solidFill>
                  <a:schemeClr val="accent1"/>
                </a:solidFill>
              </a:rPr>
              <a:t>trigonometry</a:t>
            </a:r>
            <a:r>
              <a:rPr lang="en-US" sz="4000" dirty="0" smtClean="0"/>
              <a:t> comes from the Greek words </a:t>
            </a:r>
            <a:r>
              <a:rPr lang="en-US" sz="4000" b="1" i="1" dirty="0" err="1" smtClean="0">
                <a:solidFill>
                  <a:schemeClr val="accent1"/>
                </a:solidFill>
              </a:rPr>
              <a:t>triganos</a:t>
            </a:r>
            <a:r>
              <a:rPr lang="en-US" sz="4000" dirty="0" smtClean="0"/>
              <a:t>, which means triangle, and </a:t>
            </a:r>
            <a:r>
              <a:rPr lang="en-US" sz="4000" b="1" i="1" dirty="0" err="1" smtClean="0">
                <a:solidFill>
                  <a:schemeClr val="accent1"/>
                </a:solidFill>
              </a:rPr>
              <a:t>metreo</a:t>
            </a:r>
            <a:r>
              <a:rPr lang="en-US" sz="4000" dirty="0" smtClean="0"/>
              <a:t>, which means to measure.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455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geometry, remember that a triangle is made of 3 angles and 3 sides.</a:t>
            </a:r>
          </a:p>
          <a:p>
            <a:r>
              <a:rPr lang="en-US" sz="3600" dirty="0" smtClean="0"/>
              <a:t>We already know that 1 of the angles in a right triangle is 90˚and that the side opposite the </a:t>
            </a:r>
            <a:r>
              <a:rPr lang="en-US" sz="3600" dirty="0"/>
              <a:t>90</a:t>
            </a:r>
            <a:r>
              <a:rPr lang="en-US" sz="3600" dirty="0" smtClean="0"/>
              <a:t>˚ is the </a:t>
            </a:r>
            <a:r>
              <a:rPr lang="en-US" sz="3600" b="1" dirty="0" smtClean="0">
                <a:solidFill>
                  <a:schemeClr val="accent1"/>
                </a:solidFill>
              </a:rPr>
              <a:t>hypotenuse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327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55600" y="254000"/>
            <a:ext cx="5386832" cy="59261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26480" y="254000"/>
            <a:ext cx="4480560" cy="5926137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If I am standing at angle </a:t>
            </a:r>
            <a:r>
              <a:rPr lang="el-GR" sz="3600" b="1" dirty="0" smtClean="0">
                <a:solidFill>
                  <a:srgbClr val="00B0F0"/>
                </a:solidFill>
              </a:rPr>
              <a:t>Θ</a:t>
            </a:r>
            <a:r>
              <a:rPr lang="en-US" sz="3600" b="1" dirty="0" smtClean="0">
                <a:solidFill>
                  <a:schemeClr val="tx1"/>
                </a:solidFill>
              </a:rPr>
              <a:t>, </a:t>
            </a:r>
            <a:r>
              <a:rPr lang="en-US" sz="3600" dirty="0" smtClean="0">
                <a:solidFill>
                  <a:schemeClr val="tx1"/>
                </a:solidFill>
              </a:rPr>
              <a:t>then the leg furthest away is called the </a:t>
            </a:r>
            <a:r>
              <a:rPr lang="en-US" sz="3600" b="1" i="1" dirty="0" smtClean="0">
                <a:solidFill>
                  <a:schemeClr val="accent1"/>
                </a:solidFill>
              </a:rPr>
              <a:t>opposite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 side that touches me is called the </a:t>
            </a:r>
            <a:r>
              <a:rPr lang="en-US" sz="3600" b="1" i="1" dirty="0" smtClean="0">
                <a:solidFill>
                  <a:schemeClr val="accent1"/>
                </a:solidFill>
              </a:rPr>
              <a:t>adjacent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rot="5400000">
            <a:off x="2763266" y="2574026"/>
            <a:ext cx="1651000" cy="2806700"/>
          </a:xfrm>
          <a:prstGeom prst="rtTriangl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89100" y="4541266"/>
            <a:ext cx="35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B0F0"/>
                </a:solidFill>
              </a:rPr>
              <a:t>Θ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66268" y="3253136"/>
            <a:ext cx="1678432" cy="7513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ADJACENT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959100" y="127000"/>
            <a:ext cx="776732" cy="28902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</a:t>
            </a:r>
          </a:p>
          <a:p>
            <a:pPr algn="ctr"/>
            <a:r>
              <a:rPr lang="en-US" dirty="0" smtClean="0"/>
              <a:t>S</a:t>
            </a:r>
          </a:p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/>
              <a:t>E</a:t>
            </a:r>
            <a:endParaRPr lang="en-US" dirty="0" smtClean="0"/>
          </a:p>
        </p:txBody>
      </p:sp>
      <p:sp>
        <p:nvSpPr>
          <p:cNvPr id="11" name="Up Arrow 10"/>
          <p:cNvSpPr/>
          <p:nvPr/>
        </p:nvSpPr>
        <p:spPr>
          <a:xfrm rot="19368719">
            <a:off x="4065248" y="3774642"/>
            <a:ext cx="812048" cy="3171125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9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three main ratios are:</a:t>
            </a:r>
          </a:p>
          <a:p>
            <a:pPr lvl="1"/>
            <a:r>
              <a:rPr lang="en-US" sz="4000" dirty="0" smtClean="0"/>
              <a:t>Sine</a:t>
            </a:r>
          </a:p>
          <a:p>
            <a:pPr marL="274320" lvl="1" indent="0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Cosine</a:t>
            </a:r>
          </a:p>
          <a:p>
            <a:pPr marL="274320" lvl="1" indent="0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Tangent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876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sine ratio is: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Sine </a:t>
            </a:r>
            <a:r>
              <a:rPr lang="el-GR" sz="4000" dirty="0" smtClean="0"/>
              <a:t>Θ</a:t>
            </a:r>
            <a:r>
              <a:rPr lang="en-US" sz="4000" dirty="0" smtClean="0"/>
              <a:t> = </a:t>
            </a:r>
            <a:r>
              <a:rPr lang="en-US" sz="4000" u="sng" dirty="0" smtClean="0"/>
              <a:t>opposite</a:t>
            </a:r>
          </a:p>
          <a:p>
            <a:pPr marL="0" indent="0">
              <a:buNone/>
            </a:pPr>
            <a:r>
              <a:rPr lang="en-US" sz="4000" dirty="0" smtClean="0"/>
              <a:t>              hypotenuse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58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cosine ratio is: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Cosine </a:t>
            </a:r>
            <a:r>
              <a:rPr lang="el-GR" sz="4000" dirty="0" smtClean="0"/>
              <a:t>Θ</a:t>
            </a:r>
            <a:r>
              <a:rPr lang="en-US" sz="4000" dirty="0" smtClean="0"/>
              <a:t>: </a:t>
            </a:r>
            <a:r>
              <a:rPr lang="en-US" sz="4000" u="sng" dirty="0" smtClean="0"/>
              <a:t>adjacent</a:t>
            </a:r>
            <a:endParaRPr lang="en-US" sz="4000" u="sng" dirty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hypotenuse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061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tangent  ratio is: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Tangent </a:t>
            </a:r>
            <a:r>
              <a:rPr lang="el-GR" sz="4000" dirty="0" smtClean="0"/>
              <a:t>Θ</a:t>
            </a:r>
            <a:r>
              <a:rPr lang="en-US" sz="4000" dirty="0" smtClean="0"/>
              <a:t>: </a:t>
            </a:r>
            <a:r>
              <a:rPr lang="en-US" sz="4000" u="sng" dirty="0" smtClean="0"/>
              <a:t>opposite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adjacent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322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SOH-CAH-TOA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easy way to remember these ratios is by using SOH-CAH-TOA.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SOH </a:t>
            </a:r>
            <a:r>
              <a:rPr lang="en-US" sz="3600" dirty="0" smtClean="0"/>
              <a:t>(sine: opposite/hypotenuse)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CAH</a:t>
            </a:r>
            <a:r>
              <a:rPr lang="en-US" sz="3600" dirty="0" smtClean="0"/>
              <a:t> (cosine: adjacent/hypotenuse)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TOA</a:t>
            </a:r>
            <a:r>
              <a:rPr lang="en-US" sz="3600" dirty="0" smtClean="0"/>
              <a:t> (tangent: opposite/adjacent)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94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121</TotalTime>
  <Words>210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Wingdings 2</vt:lpstr>
      <vt:lpstr>View</vt:lpstr>
      <vt:lpstr>Introduction to Trigonometry</vt:lpstr>
      <vt:lpstr>Triga what???</vt:lpstr>
      <vt:lpstr>Things to remember…</vt:lpstr>
      <vt:lpstr>PowerPoint Presentation</vt:lpstr>
      <vt:lpstr>Trigonometric Ratios</vt:lpstr>
      <vt:lpstr>Sine Ratio</vt:lpstr>
      <vt:lpstr>Cosine Ratio</vt:lpstr>
      <vt:lpstr>Tangent Ratio</vt:lpstr>
      <vt:lpstr>SOH-CAH-TOA</vt:lpstr>
      <vt:lpstr>Examples: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Trigonometry</dc:title>
  <dc:creator>Jacqueline Espinoza</dc:creator>
  <cp:lastModifiedBy>Jacqueline Espinoza</cp:lastModifiedBy>
  <cp:revision>8</cp:revision>
  <dcterms:created xsi:type="dcterms:W3CDTF">2014-08-18T03:09:59Z</dcterms:created>
  <dcterms:modified xsi:type="dcterms:W3CDTF">2014-08-18T05:11:03Z</dcterms:modified>
</cp:coreProperties>
</file>