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Planes &amp;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09989"/>
            <a:ext cx="10233800" cy="4351338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b="1" i="1" u="sng" dirty="0" smtClean="0">
                <a:solidFill>
                  <a:schemeClr val="accent3"/>
                </a:solidFill>
              </a:rPr>
              <a:t>plane</a:t>
            </a:r>
            <a:r>
              <a:rPr lang="en-US" sz="2400" dirty="0" smtClean="0"/>
              <a:t> is an infinite number of connected lines lying in the same flat surface.</a:t>
            </a:r>
          </a:p>
          <a:p>
            <a:r>
              <a:rPr lang="en-US" sz="2400" dirty="0" smtClean="0"/>
              <a:t>A plane has length and width, so it has </a:t>
            </a:r>
            <a:r>
              <a:rPr lang="en-US" sz="2400" b="1" dirty="0" smtClean="0">
                <a:solidFill>
                  <a:schemeClr val="accent3"/>
                </a:solidFill>
              </a:rPr>
              <a:t>2 dimensions </a:t>
            </a:r>
            <a:r>
              <a:rPr lang="en-US" sz="2400" dirty="0" smtClean="0"/>
              <a:t>(2D).</a:t>
            </a:r>
          </a:p>
          <a:p>
            <a:r>
              <a:rPr lang="en-US" sz="2400" dirty="0" smtClean="0"/>
              <a:t>We use a parallelogram to represent a plane.</a:t>
            </a:r>
          </a:p>
          <a:p>
            <a:r>
              <a:rPr lang="en-US" sz="2400" dirty="0" smtClean="0"/>
              <a:t>It is labeled with a lowercase letter.</a:t>
            </a:r>
          </a:p>
          <a:p>
            <a:r>
              <a:rPr lang="en-US" sz="2400" dirty="0" smtClean="0"/>
              <a:t>In this example, the plane is referred to as “plane b”.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4486031" y="4603909"/>
            <a:ext cx="3501737" cy="1111411"/>
          </a:xfrm>
          <a:prstGeom prst="flowChartInputOut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29500" y="4731579"/>
            <a:ext cx="477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b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1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Coplanar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lines that intersect are contained in the same plane.</a:t>
            </a:r>
          </a:p>
          <a:p>
            <a:r>
              <a:rPr lang="en-US" sz="3600" dirty="0" smtClean="0"/>
              <a:t>Two lines that lie on the same plane are said to be </a:t>
            </a:r>
            <a:r>
              <a:rPr lang="en-US" sz="3600" b="1" i="1" u="sng" dirty="0" smtClean="0">
                <a:solidFill>
                  <a:schemeClr val="accent3"/>
                </a:solidFill>
              </a:rPr>
              <a:t>coplanar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intersection of 2 planes is a </a:t>
            </a:r>
            <a:r>
              <a:rPr lang="en-US" sz="3600" b="1" dirty="0" smtClean="0">
                <a:solidFill>
                  <a:schemeClr val="accent3"/>
                </a:solidFill>
              </a:rPr>
              <a:t>line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489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 Geometry vs. Solid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accent3"/>
                </a:solidFill>
              </a:rPr>
              <a:t>Plane geometry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pertains to </a:t>
            </a:r>
            <a:r>
              <a:rPr lang="en-US" b="1" dirty="0" smtClean="0">
                <a:solidFill>
                  <a:schemeClr val="accent3"/>
                </a:solidFill>
              </a:rPr>
              <a:t>flat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3"/>
                </a:solidFill>
              </a:rPr>
              <a:t>two-dimensional</a:t>
            </a:r>
            <a:r>
              <a:rPr lang="en-US" dirty="0" smtClean="0"/>
              <a:t> shapes that lie in a plane.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u="sng" dirty="0" smtClean="0">
                <a:solidFill>
                  <a:schemeClr val="accent3"/>
                </a:solidFill>
              </a:rPr>
              <a:t>Solid geometry</a:t>
            </a:r>
            <a:r>
              <a:rPr lang="en-US" dirty="0" smtClean="0"/>
              <a:t>, also known as space geometry, pertains to </a:t>
            </a:r>
            <a:r>
              <a:rPr lang="en-US" b="1" dirty="0" smtClean="0">
                <a:solidFill>
                  <a:schemeClr val="accent3"/>
                </a:solidFill>
              </a:rPr>
              <a:t>three-dimensional</a:t>
            </a:r>
            <a:r>
              <a:rPr lang="en-US" dirty="0" smtClean="0"/>
              <a:t> shapes with length, width, and height.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700" y="1690688"/>
            <a:ext cx="10233800" cy="4351338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Point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Line</a:t>
            </a:r>
          </a:p>
          <a:p>
            <a:endParaRPr lang="en-US" dirty="0" smtClean="0"/>
          </a:p>
          <a:p>
            <a:r>
              <a:rPr lang="en-US" dirty="0" smtClean="0"/>
              <a:t>Plane</a:t>
            </a:r>
          </a:p>
          <a:p>
            <a:endParaRPr lang="en-US" dirty="0" smtClean="0"/>
          </a:p>
          <a:p>
            <a:r>
              <a:rPr lang="en-US" dirty="0" smtClean="0"/>
              <a:t>Space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Zero dimensions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dimension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dimensions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Three dimensions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867400" y="1825625"/>
            <a:ext cx="457200" cy="457200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76009" y="3019138"/>
            <a:ext cx="1413163" cy="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Flowchart: Data 8"/>
          <p:cNvSpPr/>
          <p:nvPr/>
        </p:nvSpPr>
        <p:spPr>
          <a:xfrm>
            <a:off x="5476009" y="3608388"/>
            <a:ext cx="1413163" cy="612648"/>
          </a:xfrm>
          <a:prstGeom prst="flowChartInputOutp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5476009" y="4825207"/>
            <a:ext cx="1413163" cy="61264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9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1600" b="1" i="1" u="sng" dirty="0" smtClean="0">
                <a:solidFill>
                  <a:schemeClr val="accent3"/>
                </a:solidFill>
              </a:rPr>
              <a:t>Intersection</a:t>
            </a:r>
            <a:endParaRPr lang="en-US" sz="1600" b="1" i="1" u="sng" dirty="0">
              <a:solidFill>
                <a:schemeClr val="accent3"/>
              </a:solidFill>
            </a:endParaRPr>
          </a:p>
          <a:p>
            <a:endParaRPr lang="en-US" sz="1600" b="1" i="1" u="sng" dirty="0" smtClean="0">
              <a:solidFill>
                <a:schemeClr val="accent3"/>
              </a:solidFill>
            </a:endParaRPr>
          </a:p>
          <a:p>
            <a:r>
              <a:rPr lang="en-US" sz="1600" b="1" i="1" u="sng" dirty="0" smtClean="0">
                <a:solidFill>
                  <a:schemeClr val="accent3"/>
                </a:solidFill>
              </a:rPr>
              <a:t>Union</a:t>
            </a:r>
            <a:endParaRPr lang="en-US" sz="1600" b="1" i="1" u="sng" dirty="0">
              <a:solidFill>
                <a:schemeClr val="accent3"/>
              </a:solidFill>
            </a:endParaRPr>
          </a:p>
          <a:p>
            <a:endParaRPr lang="en-US" sz="1600" b="1" i="1" u="sng" dirty="0" smtClean="0">
              <a:solidFill>
                <a:schemeClr val="accent3"/>
              </a:solidFill>
            </a:endParaRPr>
          </a:p>
          <a:p>
            <a:endParaRPr lang="en-US" sz="1600" b="1" i="1" u="sng" dirty="0" smtClean="0">
              <a:solidFill>
                <a:schemeClr val="accent3"/>
              </a:solidFill>
            </a:endParaRPr>
          </a:p>
          <a:p>
            <a:r>
              <a:rPr lang="en-US" sz="1600" b="1" i="1" u="sng" dirty="0" smtClean="0">
                <a:solidFill>
                  <a:schemeClr val="accent3"/>
                </a:solidFill>
              </a:rPr>
              <a:t>Empty set (null set)</a:t>
            </a:r>
          </a:p>
          <a:p>
            <a:endParaRPr lang="en-US" sz="1600" b="1" i="1" u="sng" dirty="0">
              <a:solidFill>
                <a:schemeClr val="accent3"/>
              </a:solidFill>
            </a:endParaRPr>
          </a:p>
          <a:p>
            <a:r>
              <a:rPr lang="en-US" sz="1600" b="1" i="1" u="sng" dirty="0" smtClean="0">
                <a:solidFill>
                  <a:schemeClr val="accent3"/>
                </a:solidFill>
              </a:rPr>
              <a:t>Subset</a:t>
            </a:r>
          </a:p>
          <a:p>
            <a:endParaRPr lang="en-US" sz="1600" b="1" i="1" u="sng" dirty="0">
              <a:solidFill>
                <a:schemeClr val="accent3"/>
              </a:solidFill>
            </a:endParaRPr>
          </a:p>
          <a:p>
            <a:r>
              <a:rPr lang="en-US" sz="1600" b="1" i="1" u="sng" dirty="0" smtClean="0">
                <a:solidFill>
                  <a:schemeClr val="accent3"/>
                </a:solidFill>
              </a:rPr>
              <a:t>Set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Symbol: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accent5"/>
                </a:solidFill>
              </a:rPr>
              <a:t>{ }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where 2 or more things or groups meet or overlap.</a:t>
            </a:r>
          </a:p>
          <a:p>
            <a:endParaRPr lang="en-US" dirty="0"/>
          </a:p>
          <a:p>
            <a:r>
              <a:rPr lang="en-US" dirty="0" smtClean="0"/>
              <a:t>This is where two or more things or groups are combined.</a:t>
            </a:r>
          </a:p>
          <a:p>
            <a:endParaRPr lang="en-US" dirty="0"/>
          </a:p>
          <a:p>
            <a:r>
              <a:rPr lang="en-US" dirty="0" smtClean="0"/>
              <a:t>This means there is no possible answer.</a:t>
            </a:r>
          </a:p>
          <a:p>
            <a:endParaRPr lang="en-US" dirty="0"/>
          </a:p>
          <a:p>
            <a:r>
              <a:rPr lang="en-US" dirty="0" smtClean="0"/>
              <a:t>This means one set is a subset of another.</a:t>
            </a:r>
          </a:p>
          <a:p>
            <a:endParaRPr lang="en-US" dirty="0"/>
          </a:p>
          <a:p>
            <a:r>
              <a:rPr lang="en-US" dirty="0" smtClean="0"/>
              <a:t>These are the symbols that represent a set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>
            <a:off x="5900169" y="2571750"/>
            <a:ext cx="301337" cy="488373"/>
          </a:xfrm>
          <a:prstGeom prst="blockArc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lock Arc 9"/>
          <p:cNvSpPr/>
          <p:nvPr/>
        </p:nvSpPr>
        <p:spPr>
          <a:xfrm rot="10800000">
            <a:off x="5900169" y="3099087"/>
            <a:ext cx="301337" cy="488373"/>
          </a:xfrm>
          <a:prstGeom prst="blockArc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&quot;No&quot; Symbol 10"/>
          <p:cNvSpPr/>
          <p:nvPr/>
        </p:nvSpPr>
        <p:spPr>
          <a:xfrm>
            <a:off x="5900236" y="4139119"/>
            <a:ext cx="391527" cy="415636"/>
          </a:xfrm>
          <a:prstGeom prst="noSmoking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/>
        </p:nvSpPr>
        <p:spPr>
          <a:xfrm rot="16200000">
            <a:off x="6050837" y="4759974"/>
            <a:ext cx="301337" cy="488373"/>
          </a:xfrm>
          <a:prstGeom prst="blockArc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3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392382"/>
            <a:ext cx="10233800" cy="4784581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i="1" u="sng" dirty="0" smtClean="0">
                <a:solidFill>
                  <a:schemeClr val="accent3"/>
                </a:solidFill>
              </a:rPr>
              <a:t>set</a:t>
            </a:r>
            <a:r>
              <a:rPr lang="en-US" dirty="0" smtClean="0"/>
              <a:t> is a collection of things.</a:t>
            </a:r>
          </a:p>
          <a:p>
            <a:r>
              <a:rPr lang="en-US" dirty="0" smtClean="0"/>
              <a:t>Each thing in that set is called an element, or </a:t>
            </a:r>
            <a:r>
              <a:rPr lang="en-US" b="1" i="1" u="sng" dirty="0" smtClean="0">
                <a:solidFill>
                  <a:schemeClr val="accent3"/>
                </a:solidFill>
              </a:rPr>
              <a:t>member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Capital letters are used to represent each set.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3"/>
                </a:solidFill>
              </a:rPr>
              <a:t>finite set</a:t>
            </a:r>
            <a:r>
              <a:rPr lang="en-US" dirty="0" smtClean="0"/>
              <a:t> consists of a specific number of members.</a:t>
            </a:r>
          </a:p>
          <a:p>
            <a:pPr lvl="1"/>
            <a:r>
              <a:rPr lang="en-US" sz="2800" dirty="0" smtClean="0"/>
              <a:t>Example: The members of the Ninja Turtles.</a:t>
            </a:r>
          </a:p>
          <a:p>
            <a:pPr lvl="1"/>
            <a:r>
              <a:rPr lang="en-US" sz="2800" b="1" dirty="0" smtClean="0">
                <a:solidFill>
                  <a:schemeClr val="accent3"/>
                </a:solidFill>
              </a:rPr>
              <a:t>T= {Michelangelo, Donatello, Raphael, and Leonardo}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3"/>
                </a:solidFill>
              </a:rPr>
              <a:t>infinite set</a:t>
            </a:r>
            <a:r>
              <a:rPr lang="en-US" dirty="0" smtClean="0"/>
              <a:t> has an infinite number of members. </a:t>
            </a:r>
          </a:p>
          <a:p>
            <a:pPr lvl="1"/>
            <a:r>
              <a:rPr lang="en-US" sz="2800" dirty="0" smtClean="0"/>
              <a:t>Example: The set of even numbers.</a:t>
            </a:r>
          </a:p>
          <a:p>
            <a:pPr lvl="1"/>
            <a:r>
              <a:rPr lang="en-US" sz="2800" b="1" dirty="0" smtClean="0">
                <a:solidFill>
                  <a:schemeClr val="accent3"/>
                </a:solidFill>
              </a:rPr>
              <a:t>E= {2, 4, 6, 8, 10…} </a:t>
            </a:r>
            <a:r>
              <a:rPr lang="en-US" sz="2800" dirty="0" smtClean="0">
                <a:solidFill>
                  <a:schemeClr val="tx1"/>
                </a:solidFill>
              </a:rPr>
              <a:t>The dots are used to indicate that it goes on infinitely.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case of the Johnson family, J will represent the members of the immediate family.</a:t>
            </a:r>
          </a:p>
          <a:p>
            <a:pPr lvl="1"/>
            <a:r>
              <a:rPr lang="en-US" sz="2800" dirty="0" smtClean="0"/>
              <a:t>J= {Mary, Tom, Ben, John, Billy}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dirty="0" smtClean="0"/>
              <a:t>Mary and Tom are parents, therefore, they are in set P (parents).</a:t>
            </a:r>
          </a:p>
          <a:p>
            <a:pPr lvl="1"/>
            <a:r>
              <a:rPr lang="en-US" sz="2800" dirty="0" smtClean="0"/>
              <a:t>P= {Mary and Tom}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This set P is a subset of set J.</a:t>
            </a:r>
          </a:p>
          <a:p>
            <a:r>
              <a:rPr lang="en-US" dirty="0" smtClean="0"/>
              <a:t>This is represented as P       J.</a:t>
            </a:r>
          </a:p>
          <a:p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 rot="16200000">
            <a:off x="5022138" y="5518510"/>
            <a:ext cx="301337" cy="488373"/>
          </a:xfrm>
          <a:prstGeom prst="blockArc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75</TotalTime>
  <Words>408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Planes &amp; Sets</vt:lpstr>
      <vt:lpstr>Planes</vt:lpstr>
      <vt:lpstr>Coplanar</vt:lpstr>
      <vt:lpstr>Plane Geometry vs. Solid Geometry</vt:lpstr>
      <vt:lpstr>Remember:</vt:lpstr>
      <vt:lpstr>Set Symbolism</vt:lpstr>
      <vt:lpstr>Sets</vt:lpstr>
      <vt:lpstr>Subsets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Planes &amp; Sets</dc:title>
  <dc:creator>Jacqueline Espinoza</dc:creator>
  <cp:lastModifiedBy>Jacqueline Espinoza</cp:lastModifiedBy>
  <cp:revision>12</cp:revision>
  <dcterms:created xsi:type="dcterms:W3CDTF">2014-08-25T03:40:34Z</dcterms:created>
  <dcterms:modified xsi:type="dcterms:W3CDTF">2014-08-28T15:36:25Z</dcterms:modified>
</cp:coreProperties>
</file>