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6" autoAdjust="0"/>
    <p:restoredTop sz="94660"/>
  </p:normalViewPr>
  <p:slideViewPr>
    <p:cSldViewPr snapToGrid="0">
      <p:cViewPr varScale="1">
        <p:scale>
          <a:sx n="88" d="100"/>
          <a:sy n="88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Algebra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96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Terms may not be combined unless they have the same value.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2A + 4A = 6A (like terms)</a:t>
            </a:r>
          </a:p>
          <a:p>
            <a:pPr marL="0" indent="0">
              <a:buNone/>
            </a:pPr>
            <a:endParaRPr lang="en-US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2X + 4Y = </a:t>
            </a:r>
            <a:r>
              <a:rPr lang="en-US" sz="3200" dirty="0"/>
              <a:t>2X + 4Y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(cannot be combined because they are not like terms)</a:t>
            </a:r>
          </a:p>
          <a:p>
            <a:pPr marL="0" indent="0">
              <a:buNone/>
            </a:pPr>
            <a:endParaRPr lang="en-US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5AX² + 3AX² = 8AX² (like terms)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1144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</a:t>
            </a:r>
            <a:r>
              <a:rPr lang="en-US" dirty="0" err="1" smtClean="0"/>
              <a:t>Vlue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Absolute value lines make the value between them positive.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Century Schoolbook" panose="02040604050505020304" pitchFamily="18" charset="0"/>
              </a:rPr>
              <a:t>│3 + 5│ = │8│ = 8</a:t>
            </a:r>
          </a:p>
          <a:p>
            <a:endParaRPr lang="en-US" sz="4000" dirty="0">
              <a:latin typeface="Century Schoolbook" panose="020406040505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Century Schoolbook" panose="02040604050505020304" pitchFamily="18" charset="0"/>
              </a:rPr>
              <a:t>│3 - 5</a:t>
            </a:r>
            <a:r>
              <a:rPr lang="en-US" sz="4000" dirty="0">
                <a:latin typeface="Century Schoolbook" panose="02040604050505020304" pitchFamily="18" charset="0"/>
              </a:rPr>
              <a:t> </a:t>
            </a:r>
            <a:r>
              <a:rPr lang="en-US" sz="4000" dirty="0" smtClean="0">
                <a:latin typeface="Century Schoolbook" panose="02040604050505020304" pitchFamily="18" charset="0"/>
              </a:rPr>
              <a:t>│ = │-2│ = 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05642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When </a:t>
            </a:r>
            <a:r>
              <a:rPr lang="en-US" sz="3600" b="1" u="sng" dirty="0" smtClean="0">
                <a:solidFill>
                  <a:schemeClr val="accent4"/>
                </a:solidFill>
              </a:rPr>
              <a:t>adding</a:t>
            </a:r>
            <a:r>
              <a:rPr lang="en-US" sz="3600" dirty="0" smtClean="0"/>
              <a:t> or </a:t>
            </a:r>
            <a:r>
              <a:rPr lang="en-US" sz="3600" b="1" u="sng" dirty="0" smtClean="0">
                <a:solidFill>
                  <a:schemeClr val="accent4"/>
                </a:solidFill>
              </a:rPr>
              <a:t>multiplying</a:t>
            </a:r>
            <a:r>
              <a:rPr lang="en-US" sz="3600" dirty="0" smtClean="0"/>
              <a:t>, numbers may be grouped differently without affecting the answer. </a:t>
            </a:r>
          </a:p>
          <a:p>
            <a:r>
              <a:rPr lang="en-US" sz="3600" dirty="0" smtClean="0"/>
              <a:t>This property does not work for subtraction or division.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(3 + 4) +2 = 3 + (4 + 2) = 9</a:t>
            </a:r>
          </a:p>
          <a:p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(3 x A) x B = 3 x (A x B) = 3AB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1941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Commutative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When </a:t>
            </a:r>
            <a:r>
              <a:rPr lang="en-US" sz="3600" b="1" u="sng" dirty="0" smtClean="0">
                <a:solidFill>
                  <a:schemeClr val="accent4"/>
                </a:solidFill>
              </a:rPr>
              <a:t>adding</a:t>
            </a:r>
            <a:r>
              <a:rPr lang="en-US" sz="3600" dirty="0" smtClean="0"/>
              <a:t> or </a:t>
            </a:r>
            <a:r>
              <a:rPr lang="en-US" sz="3600" b="1" u="sng" dirty="0" smtClean="0">
                <a:solidFill>
                  <a:schemeClr val="accent4"/>
                </a:solidFill>
              </a:rPr>
              <a:t>multiplying</a:t>
            </a:r>
            <a:r>
              <a:rPr lang="en-US" sz="3600" dirty="0" smtClean="0"/>
              <a:t>, the order of numbers may be changed without affecting the answer. </a:t>
            </a:r>
          </a:p>
          <a:p>
            <a:r>
              <a:rPr lang="en-US" sz="3600" dirty="0" smtClean="0"/>
              <a:t>This property does not work for subtraction or division.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2A + 5A = 5A + 2A = 7A</a:t>
            </a:r>
          </a:p>
          <a:p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B x A x 6 = 6 x A x B = 6AB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15063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 common factor may be multiplied across all terms of an expression.</a:t>
            </a:r>
          </a:p>
          <a:p>
            <a:r>
              <a:rPr lang="en-US" sz="2800" dirty="0" smtClean="0"/>
              <a:t>Distribute </a:t>
            </a:r>
            <a:r>
              <a:rPr lang="en-US" sz="2800" dirty="0" smtClean="0">
                <a:sym typeface="Wingdings" panose="05000000000000000000" pitchFamily="2" charset="2"/>
              </a:rPr>
              <a:t> “pass out”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ym typeface="Wingdings" panose="05000000000000000000" pitchFamily="2" charset="2"/>
              </a:rPr>
              <a:t>4(3 + 4X -2Y) = (4)(3) + (4)(4X) – (4)(2Y) = 12 + 16Y – 8Y</a:t>
            </a:r>
          </a:p>
          <a:p>
            <a:endParaRPr lang="en-US" sz="28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ym typeface="Wingdings" panose="05000000000000000000" pitchFamily="2" charset="2"/>
              </a:rPr>
              <a:t>-X(2 - 6Y) = (-X)(2) – (-X)(6Y) = -2X + 6XY</a:t>
            </a:r>
          </a:p>
          <a:p>
            <a:endParaRPr lang="en-US" sz="3600" dirty="0">
              <a:sym typeface="Wingdings" panose="05000000000000000000" pitchFamily="2" charset="2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235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171559"/>
            <a:ext cx="9720072" cy="1499616"/>
          </a:xfrm>
        </p:spPr>
        <p:txBody>
          <a:bodyPr/>
          <a:lstStyle/>
          <a:p>
            <a:r>
              <a:rPr lang="en-US" dirty="0" smtClean="0"/>
              <a:t>Negative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2018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Addition: </a:t>
            </a:r>
          </a:p>
          <a:p>
            <a:pPr marL="0" indent="0">
              <a:buNone/>
            </a:pPr>
            <a:r>
              <a:rPr lang="en-US" dirty="0" smtClean="0"/>
              <a:t>(-4) + (-5) = 9</a:t>
            </a:r>
          </a:p>
          <a:p>
            <a:pPr marL="0" indent="0">
              <a:buNone/>
            </a:pPr>
            <a:r>
              <a:rPr lang="en-US" dirty="0" smtClean="0"/>
              <a:t>(+4) + (-5) = -1</a:t>
            </a:r>
          </a:p>
          <a:p>
            <a:pPr marL="0" indent="0">
              <a:buNone/>
            </a:pPr>
            <a:r>
              <a:rPr lang="en-US" dirty="0" smtClean="0"/>
              <a:t>(-4) + (+5) = 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Subtraction:</a:t>
            </a:r>
          </a:p>
          <a:p>
            <a:pPr marL="0" indent="0">
              <a:buNone/>
            </a:pPr>
            <a:r>
              <a:rPr lang="en-US" dirty="0" smtClean="0"/>
              <a:t>(-9) – (+5) = -14</a:t>
            </a:r>
          </a:p>
          <a:p>
            <a:pPr marL="0" indent="0">
              <a:buNone/>
            </a:pPr>
            <a:r>
              <a:rPr lang="en-US" dirty="0" smtClean="0"/>
              <a:t>9 – 5 = 4</a:t>
            </a:r>
          </a:p>
          <a:p>
            <a:pPr marL="0" indent="0">
              <a:buNone/>
            </a:pPr>
            <a:r>
              <a:rPr lang="en-US" dirty="0" smtClean="0"/>
              <a:t>(-9) – (-5) = (-9) + 5 = -4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Multiplication:</a:t>
            </a:r>
          </a:p>
          <a:p>
            <a:r>
              <a:rPr lang="en-US" dirty="0" smtClean="0"/>
              <a:t>(-3)(4) = -12</a:t>
            </a:r>
          </a:p>
          <a:p>
            <a:r>
              <a:rPr lang="en-US" dirty="0" smtClean="0"/>
              <a:t>(-3)(-4) = 12</a:t>
            </a:r>
          </a:p>
          <a:p>
            <a:endParaRPr lang="en-US" dirty="0" smtClean="0"/>
          </a:p>
          <a:p>
            <a:endParaRPr lang="en-US" b="1" dirty="0" smtClean="0">
              <a:solidFill>
                <a:schemeClr val="accent4"/>
              </a:solidFill>
            </a:endParaRPr>
          </a:p>
          <a:p>
            <a:r>
              <a:rPr lang="en-US" b="1" dirty="0" smtClean="0">
                <a:solidFill>
                  <a:schemeClr val="accent4"/>
                </a:solidFill>
              </a:rPr>
              <a:t>Division:</a:t>
            </a:r>
          </a:p>
          <a:p>
            <a:r>
              <a:rPr lang="en-US" dirty="0" smtClean="0"/>
              <a:t>(-12) ÷ (-3) = 4</a:t>
            </a:r>
          </a:p>
          <a:p>
            <a:r>
              <a:rPr lang="en-US" dirty="0" smtClean="0"/>
              <a:t>(-12) ÷ (3) = -4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24127" y="1348009"/>
            <a:ext cx="5010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Operations with negative numbers follow these rules: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743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u="sng" dirty="0" smtClean="0">
                <a:solidFill>
                  <a:schemeClr val="accent4"/>
                </a:solidFill>
              </a:rPr>
              <a:t>P</a:t>
            </a:r>
            <a:r>
              <a:rPr lang="en-US" sz="3600" dirty="0" smtClean="0"/>
              <a:t>lease </a:t>
            </a:r>
            <a:r>
              <a:rPr lang="en-US" sz="3600" dirty="0" smtClean="0">
                <a:sym typeface="Wingdings" panose="05000000000000000000" pitchFamily="2" charset="2"/>
              </a:rPr>
              <a:t> Parentheses</a:t>
            </a:r>
            <a:endParaRPr lang="en-US" sz="3600" dirty="0" smtClean="0"/>
          </a:p>
          <a:p>
            <a:r>
              <a:rPr lang="en-US" sz="3600" b="1" u="sng" dirty="0" smtClean="0">
                <a:solidFill>
                  <a:schemeClr val="accent4"/>
                </a:solidFill>
              </a:rPr>
              <a:t>E</a:t>
            </a:r>
            <a:r>
              <a:rPr lang="en-US" sz="3600" dirty="0" smtClean="0"/>
              <a:t>xcuse </a:t>
            </a:r>
            <a:r>
              <a:rPr lang="en-US" sz="3600" dirty="0" smtClean="0">
                <a:sym typeface="Wingdings" panose="05000000000000000000" pitchFamily="2" charset="2"/>
              </a:rPr>
              <a:t> Exponents</a:t>
            </a:r>
            <a:endParaRPr lang="en-US" sz="3600" dirty="0" smtClean="0"/>
          </a:p>
          <a:p>
            <a:r>
              <a:rPr lang="en-US" sz="3600" b="1" u="sng" dirty="0" smtClean="0">
                <a:solidFill>
                  <a:schemeClr val="accent4"/>
                </a:solidFill>
              </a:rPr>
              <a:t>M</a:t>
            </a:r>
            <a:r>
              <a:rPr lang="en-US" sz="3600" dirty="0" smtClean="0"/>
              <a:t>y </a:t>
            </a:r>
            <a:r>
              <a:rPr lang="en-US" sz="3600" b="1" u="sng" dirty="0" smtClean="0">
                <a:solidFill>
                  <a:schemeClr val="accent4"/>
                </a:solidFill>
              </a:rPr>
              <a:t>D</a:t>
            </a:r>
            <a:r>
              <a:rPr lang="en-US" sz="3600" dirty="0" smtClean="0"/>
              <a:t>ear </a:t>
            </a:r>
            <a:r>
              <a:rPr lang="en-US" sz="3600" dirty="0" smtClean="0">
                <a:sym typeface="Wingdings" panose="05000000000000000000" pitchFamily="2" charset="2"/>
              </a:rPr>
              <a:t> Multiplication/Division </a:t>
            </a:r>
          </a:p>
          <a:p>
            <a:pPr marL="128016" lvl="1" indent="0">
              <a:buNone/>
            </a:pPr>
            <a:r>
              <a:rPr lang="en-US" sz="3600" dirty="0">
                <a:sym typeface="Wingdings" panose="05000000000000000000" pitchFamily="2" charset="2"/>
              </a:rPr>
              <a:t>	</a:t>
            </a:r>
            <a:r>
              <a:rPr lang="en-US" sz="3600" dirty="0" smtClean="0">
                <a:sym typeface="Wingdings" panose="05000000000000000000" pitchFamily="2" charset="2"/>
              </a:rPr>
              <a:t>	(which ever comes first, from left to right)</a:t>
            </a:r>
            <a:endParaRPr lang="en-US" sz="3600" dirty="0" smtClean="0"/>
          </a:p>
          <a:p>
            <a:r>
              <a:rPr lang="en-US" sz="3600" b="1" u="sng" dirty="0" smtClean="0">
                <a:solidFill>
                  <a:schemeClr val="accent4"/>
                </a:solidFill>
              </a:rPr>
              <a:t>A</a:t>
            </a:r>
            <a:r>
              <a:rPr lang="en-US" sz="3600" dirty="0" smtClean="0"/>
              <a:t>unt </a:t>
            </a:r>
            <a:r>
              <a:rPr lang="en-US" sz="3600" b="1" u="sng" dirty="0" smtClean="0">
                <a:solidFill>
                  <a:schemeClr val="accent4"/>
                </a:solidFill>
              </a:rPr>
              <a:t>S</a:t>
            </a:r>
            <a:r>
              <a:rPr lang="en-US" sz="3600" dirty="0" smtClean="0"/>
              <a:t>ally </a:t>
            </a:r>
            <a:r>
              <a:rPr lang="en-US" sz="3600" dirty="0" smtClean="0">
                <a:sym typeface="Wingdings" panose="05000000000000000000" pitchFamily="2" charset="2"/>
              </a:rPr>
              <a:t> Addition/Subtraction </a:t>
            </a:r>
          </a:p>
          <a:p>
            <a:pPr marL="128016" lvl="1" indent="0">
              <a:buNone/>
            </a:pPr>
            <a:r>
              <a:rPr lang="en-US" sz="3600" dirty="0" smtClean="0">
                <a:sym typeface="Wingdings" panose="05000000000000000000" pitchFamily="2" charset="2"/>
              </a:rPr>
              <a:t>		(</a:t>
            </a:r>
            <a:r>
              <a:rPr lang="en-US" sz="3600" dirty="0">
                <a:sym typeface="Wingdings" panose="05000000000000000000" pitchFamily="2" charset="2"/>
              </a:rPr>
              <a:t>which ever comes first, </a:t>
            </a:r>
            <a:r>
              <a:rPr lang="en-US" sz="3600" dirty="0" smtClean="0">
                <a:sym typeface="Wingdings" panose="05000000000000000000" pitchFamily="2" charset="2"/>
              </a:rPr>
              <a:t>from left </a:t>
            </a:r>
            <a:r>
              <a:rPr lang="en-US" sz="3600" dirty="0">
                <a:sym typeface="Wingdings" panose="05000000000000000000" pitchFamily="2" charset="2"/>
              </a:rPr>
              <a:t>to right)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212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radical sign indicates the square root of a number.</a:t>
            </a:r>
          </a:p>
          <a:p>
            <a:r>
              <a:rPr lang="en-US" sz="3600" dirty="0" smtClean="0"/>
              <a:t>A perfect square has a whole number square root.</a:t>
            </a:r>
          </a:p>
          <a:p>
            <a:r>
              <a:rPr lang="en-US" sz="3600" dirty="0" smtClean="0"/>
              <a:t>√4 = 2</a:t>
            </a:r>
          </a:p>
          <a:p>
            <a:r>
              <a:rPr lang="en-US" sz="3600" dirty="0" smtClean="0"/>
              <a:t>√X² = X</a:t>
            </a:r>
          </a:p>
          <a:p>
            <a:r>
              <a:rPr lang="en-US" sz="3600" dirty="0" smtClean="0"/>
              <a:t>√2 = 1.4142…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31416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for an Unknown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There is almost always more than one way to solve an equation.</a:t>
            </a:r>
          </a:p>
          <a:p>
            <a:r>
              <a:rPr lang="en-US" sz="4000" dirty="0" smtClean="0"/>
              <a:t>Any operation may be done to an equation as long as the same thing is done to both sides.</a:t>
            </a:r>
          </a:p>
          <a:p>
            <a:r>
              <a:rPr lang="en-US" sz="4000" dirty="0" smtClean="0">
                <a:solidFill>
                  <a:schemeClr val="accent4"/>
                </a:solidFill>
              </a:rPr>
              <a:t>Keep everything balanced!</a:t>
            </a:r>
            <a:endParaRPr lang="en-US" sz="4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439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74</TotalTime>
  <Words>473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Century Schoolbook</vt:lpstr>
      <vt:lpstr>Tw Cen MT</vt:lpstr>
      <vt:lpstr>Tw Cen MT Condensed</vt:lpstr>
      <vt:lpstr>Wingdings</vt:lpstr>
      <vt:lpstr>Wingdings 3</vt:lpstr>
      <vt:lpstr>Integral</vt:lpstr>
      <vt:lpstr>Basic Algebra Review</vt:lpstr>
      <vt:lpstr>Absolute Vlue</vt:lpstr>
      <vt:lpstr>Associative Property</vt:lpstr>
      <vt:lpstr>Commutative property</vt:lpstr>
      <vt:lpstr>Distributive Property</vt:lpstr>
      <vt:lpstr>Negative Numbers</vt:lpstr>
      <vt:lpstr>Order of Operations</vt:lpstr>
      <vt:lpstr>Radicals</vt:lpstr>
      <vt:lpstr>Solving for an Unknown</vt:lpstr>
      <vt:lpstr>terms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Algebra Review</dc:title>
  <dc:creator>Jacqueline Espinoza</dc:creator>
  <cp:lastModifiedBy>Jacqueline Espinoza</cp:lastModifiedBy>
  <cp:revision>8</cp:revision>
  <dcterms:created xsi:type="dcterms:W3CDTF">2014-08-18T01:52:00Z</dcterms:created>
  <dcterms:modified xsi:type="dcterms:W3CDTF">2014-08-18T03:06:42Z</dcterms:modified>
</cp:coreProperties>
</file>