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BB37-67E1-420F-B488-3DE93FA3DF1F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6382-B15D-466F-9E7D-0603461872B7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672AE-FC7B-40BA-8844-0693A2434617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EC8D-9508-4A2C-8FBC-4C089BA52EE5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1C89-C29A-4D79-B5A1-1F424905E9A1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C248-0691-4AB1-BB8B-882D656FF160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4B09-E178-460F-B46D-023FA9745608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2E06-21B3-4A3D-A6C8-F0DFEB8AB04D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CC01-41FD-4607-B8B1-976991065B2D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0A7-C153-476A-BA27-5BE657EA7C21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C2EC-F3EA-4AFE-88D7-51A6BBFDBA8B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62393"/>
            <a:ext cx="9692640" cy="1428929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BF2EAB5F-78EB-45CA-9E26-D1BAA0AA6EEC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Order of Operations and Absolute Value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3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of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When solving an algebraic equation with several different operations, there is an order that determines which operation should be done first.</a:t>
            </a:r>
          </a:p>
        </p:txBody>
      </p:sp>
    </p:spTree>
    <p:extLst>
      <p:ext uri="{BB962C8B-B14F-4D97-AF65-F5344CB8AC3E}">
        <p14:creationId xmlns:p14="http://schemas.microsoft.com/office/powerpoint/2010/main" val="1699033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PEMDAS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852555"/>
          </a:xfrm>
        </p:spPr>
        <p:txBody>
          <a:bodyPr>
            <a:normAutofit/>
          </a:bodyPr>
          <a:lstStyle/>
          <a:p>
            <a:r>
              <a:rPr lang="en-US" sz="2800" dirty="0"/>
              <a:t>A fun way to remember the order of operations is Please Excuse My Dear Aunt Sally.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P</a:t>
            </a:r>
            <a:r>
              <a:rPr lang="en-US" sz="2800" dirty="0"/>
              <a:t>arenthesis (</a:t>
            </a:r>
            <a:r>
              <a:rPr lang="en-US" sz="2800" dirty="0">
                <a:solidFill>
                  <a:schemeClr val="accent2"/>
                </a:solidFill>
              </a:rPr>
              <a:t>always 1</a:t>
            </a:r>
            <a:r>
              <a:rPr lang="en-US" sz="2800" baseline="30000" dirty="0">
                <a:solidFill>
                  <a:schemeClr val="accent2"/>
                </a:solidFill>
              </a:rPr>
              <a:t>st</a:t>
            </a:r>
            <a:r>
              <a:rPr lang="en-US" sz="2800" dirty="0"/>
              <a:t>)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E</a:t>
            </a:r>
            <a:r>
              <a:rPr lang="en-US" sz="2800" dirty="0"/>
              <a:t>xponents (</a:t>
            </a:r>
            <a:r>
              <a:rPr lang="en-US" sz="2800" dirty="0">
                <a:solidFill>
                  <a:schemeClr val="accent2"/>
                </a:solidFill>
              </a:rPr>
              <a:t>always 2</a:t>
            </a:r>
            <a:r>
              <a:rPr lang="en-US" sz="2800" baseline="30000" dirty="0">
                <a:solidFill>
                  <a:schemeClr val="accent2"/>
                </a:solidFill>
              </a:rPr>
              <a:t>nd</a:t>
            </a:r>
            <a:r>
              <a:rPr lang="en-US" sz="2800" dirty="0"/>
              <a:t>)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M</a:t>
            </a:r>
            <a:r>
              <a:rPr lang="en-US" sz="2800" dirty="0"/>
              <a:t>ultiplication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D</a:t>
            </a:r>
            <a:r>
              <a:rPr lang="en-US" sz="2800" dirty="0"/>
              <a:t>ivision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A</a:t>
            </a:r>
            <a:r>
              <a:rPr lang="en-US" sz="2800" dirty="0"/>
              <a:t>ddition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S</a:t>
            </a:r>
            <a:r>
              <a:rPr lang="en-US" sz="2800" dirty="0"/>
              <a:t>ubtraction</a:t>
            </a:r>
          </a:p>
        </p:txBody>
      </p:sp>
      <p:sp>
        <p:nvSpPr>
          <p:cNvPr id="4" name="Right Brace 3"/>
          <p:cNvSpPr/>
          <p:nvPr/>
        </p:nvSpPr>
        <p:spPr>
          <a:xfrm>
            <a:off x="4000500" y="4177145"/>
            <a:ext cx="1038676" cy="992332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53890" y="4488645"/>
            <a:ext cx="4927952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From right to left, do which ever comes first!</a:t>
            </a:r>
          </a:p>
        </p:txBody>
      </p:sp>
      <p:sp>
        <p:nvSpPr>
          <p:cNvPr id="6" name="Right Brace 5"/>
          <p:cNvSpPr/>
          <p:nvPr/>
        </p:nvSpPr>
        <p:spPr>
          <a:xfrm>
            <a:off x="4000500" y="5429250"/>
            <a:ext cx="1038676" cy="992332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53890" y="5740750"/>
            <a:ext cx="4927952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From right to left, do which ever comes first.</a:t>
            </a:r>
          </a:p>
        </p:txBody>
      </p:sp>
    </p:spTree>
    <p:extLst>
      <p:ext uri="{BB962C8B-B14F-4D97-AF65-F5344CB8AC3E}">
        <p14:creationId xmlns:p14="http://schemas.microsoft.com/office/powerpoint/2010/main" val="1890595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chemeClr val="accent4"/>
                </a:solidFill>
              </a:rPr>
              <a:t>(4 x 3) + 4² - 6 = </a:t>
            </a:r>
            <a:r>
              <a:rPr lang="en-US" sz="1400" dirty="0">
                <a:solidFill>
                  <a:schemeClr val="accent1"/>
                </a:solidFill>
              </a:rPr>
              <a:t>(parenthesis 1</a:t>
            </a:r>
            <a:r>
              <a:rPr lang="en-US" sz="1400" baseline="30000" dirty="0">
                <a:solidFill>
                  <a:schemeClr val="accent1"/>
                </a:solidFill>
              </a:rPr>
              <a:t>st</a:t>
            </a:r>
            <a:r>
              <a:rPr lang="en-US" sz="1400" dirty="0">
                <a:solidFill>
                  <a:schemeClr val="accent1"/>
                </a:solidFill>
              </a:rPr>
              <a:t>)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schemeClr val="accent4"/>
                </a:solidFill>
              </a:rPr>
              <a:t>12 + 4² - 6 = </a:t>
            </a:r>
            <a:r>
              <a:rPr lang="en-US" sz="1400" dirty="0">
                <a:solidFill>
                  <a:schemeClr val="accent1"/>
                </a:solidFill>
              </a:rPr>
              <a:t>(exponents 2</a:t>
            </a:r>
            <a:r>
              <a:rPr lang="en-US" sz="1400" baseline="30000" dirty="0">
                <a:solidFill>
                  <a:schemeClr val="accent1"/>
                </a:solidFill>
              </a:rPr>
              <a:t>nd</a:t>
            </a:r>
            <a:r>
              <a:rPr lang="en-US" sz="1400" dirty="0">
                <a:solidFill>
                  <a:schemeClr val="accent1"/>
                </a:solidFill>
              </a:rPr>
              <a:t>)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schemeClr val="accent4"/>
                </a:solidFill>
              </a:rPr>
              <a:t>12 + 16 – 6 = </a:t>
            </a:r>
            <a:r>
              <a:rPr lang="en-US" sz="1400" dirty="0">
                <a:solidFill>
                  <a:schemeClr val="accent1"/>
                </a:solidFill>
              </a:rPr>
              <a:t>(addition 3</a:t>
            </a:r>
            <a:r>
              <a:rPr lang="en-US" sz="1400" baseline="30000" dirty="0">
                <a:solidFill>
                  <a:schemeClr val="accent1"/>
                </a:solidFill>
              </a:rPr>
              <a:t>rd</a:t>
            </a:r>
            <a:r>
              <a:rPr lang="en-US" sz="1400" dirty="0">
                <a:solidFill>
                  <a:schemeClr val="accent1"/>
                </a:solidFill>
              </a:rPr>
              <a:t>)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schemeClr val="accent4"/>
                </a:solidFill>
              </a:rPr>
              <a:t>28 – 6 = </a:t>
            </a:r>
            <a:r>
              <a:rPr lang="en-US" sz="1400" dirty="0">
                <a:solidFill>
                  <a:schemeClr val="accent1"/>
                </a:solidFill>
              </a:rPr>
              <a:t>(subtraction 4</a:t>
            </a:r>
            <a:r>
              <a:rPr lang="en-US" sz="1400" baseline="30000" dirty="0">
                <a:solidFill>
                  <a:schemeClr val="accent1"/>
                </a:solidFill>
              </a:rPr>
              <a:t>th</a:t>
            </a:r>
            <a:r>
              <a:rPr lang="en-US" sz="1400" dirty="0">
                <a:solidFill>
                  <a:schemeClr val="accent1"/>
                </a:solidFill>
              </a:rPr>
              <a:t>)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schemeClr val="accent4"/>
                </a:solidFill>
              </a:rPr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3232731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parentheses…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10573512" cy="4351337"/>
          </a:xfrm>
        </p:spPr>
        <p:txBody>
          <a:bodyPr/>
          <a:lstStyle/>
          <a:p>
            <a:r>
              <a:rPr lang="en-US" sz="2400" dirty="0"/>
              <a:t>Sometimes parentheses are added to an expression to group like terms.</a:t>
            </a:r>
          </a:p>
          <a:p>
            <a:r>
              <a:rPr lang="en-US" sz="2400" dirty="0"/>
              <a:t>Example: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5A + 3 + 4A +2 – 5 – A + 1 </a:t>
            </a:r>
          </a:p>
          <a:p>
            <a:pPr marL="0" indent="0">
              <a:buNone/>
            </a:pPr>
            <a:r>
              <a:rPr lang="en-US" sz="2400" dirty="0"/>
              <a:t>(5A + 4A – A) + (3 + 2 – 5 + 1)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>
                <a:solidFill>
                  <a:schemeClr val="accent1"/>
                </a:solidFill>
              </a:rPr>
              <a:t>combine like terms inside parentheses</a:t>
            </a:r>
          </a:p>
          <a:p>
            <a:pPr marL="0" indent="0">
              <a:buNone/>
            </a:pPr>
            <a:r>
              <a:rPr lang="en-US" sz="2400" dirty="0"/>
              <a:t>8A + 1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chemeClr val="accent1"/>
                </a:solidFill>
                <a:sym typeface="Wingdings" panose="05000000000000000000" pitchFamily="2" charset="2"/>
              </a:rPr>
              <a:t>this is the final answer since you can’t add because the are not like terms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659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Absolute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The absolute value of a number tells how many spaces away from zero that number is.</a:t>
            </a:r>
          </a:p>
          <a:p>
            <a:r>
              <a:rPr lang="en-US" sz="3200" dirty="0"/>
              <a:t>Absolute value signs make the final result of the operations between them positive.</a:t>
            </a:r>
          </a:p>
          <a:p>
            <a:r>
              <a:rPr lang="en-US" sz="3200" dirty="0"/>
              <a:t>When it comes to order of operations, treat absolute value bars like parentheses.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296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799"/>
            <a:ext cx="4480560" cy="46196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chemeClr val="accent4"/>
                </a:solidFill>
              </a:rPr>
              <a:t>│-3│= 3 </a:t>
            </a:r>
          </a:p>
          <a:p>
            <a:pPr marL="0" indent="0" algn="ctr">
              <a:buNone/>
            </a:pPr>
            <a:r>
              <a:rPr lang="en-US" sz="2400" dirty="0"/>
              <a:t>This is true because -3 is three spaces away from 0.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>
                <a:solidFill>
                  <a:schemeClr val="accent4"/>
                </a:solidFill>
              </a:rPr>
              <a:t>│3│= 3 </a:t>
            </a:r>
          </a:p>
          <a:p>
            <a:pPr marL="0" indent="0" algn="ctr">
              <a:buNone/>
            </a:pPr>
            <a:r>
              <a:rPr lang="en-US" sz="2400" dirty="0"/>
              <a:t>This is true because 3 is three spaces away from 0.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7720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accent4"/>
                </a:solidFill>
              </a:rPr>
              <a:t>-│-3│= -3 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tx2"/>
                </a:solidFill>
              </a:rPr>
              <a:t>This is true because -3 is three spaces away from 0. The negative on the outside of the bars then changes the positive 3 into a negative 3.</a:t>
            </a:r>
          </a:p>
          <a:p>
            <a:pPr marL="0" indent="0" algn="ctr">
              <a:buNone/>
            </a:pPr>
            <a:endParaRPr lang="en-US" dirty="0">
              <a:solidFill>
                <a:schemeClr val="accent4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accent4"/>
                </a:solidFill>
              </a:rPr>
              <a:t>-│3│= -3 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tx2"/>
                </a:solidFill>
              </a:rPr>
              <a:t>This is true because -3 is three spaces away from 0. The negative on the outside of the bars </a:t>
            </a:r>
            <a:r>
              <a:rPr lang="en-US">
                <a:solidFill>
                  <a:schemeClr val="tx2"/>
                </a:solidFill>
              </a:rPr>
              <a:t>then changes </a:t>
            </a:r>
            <a:r>
              <a:rPr lang="en-US" dirty="0">
                <a:solidFill>
                  <a:schemeClr val="tx2"/>
                </a:solidFill>
              </a:rPr>
              <a:t>the positive 3 into a negative 3.</a:t>
            </a:r>
          </a:p>
          <a:p>
            <a:pPr marL="0" indent="0" algn="ctr">
              <a:buNone/>
            </a:pPr>
            <a:endParaRPr lang="en-US" dirty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451240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D70D5E"/>
      </a:accent2>
      <a:accent3>
        <a:srgbClr val="98037E"/>
      </a:accent3>
      <a:accent4>
        <a:srgbClr val="68027D"/>
      </a:accent4>
      <a:accent5>
        <a:srgbClr val="095ACA"/>
      </a:accent5>
      <a:accent6>
        <a:srgbClr val="063597"/>
      </a:accent6>
      <a:hlink>
        <a:srgbClr val="17BBFD"/>
      </a:hlink>
      <a:folHlink>
        <a:srgbClr val="FF79C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23C5FE65-18CC-4A65-9EBC-B05E331504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TC103457515[[fn=View]]</Template>
  <TotalTime>193</TotalTime>
  <Words>367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Schoolbook</vt:lpstr>
      <vt:lpstr>Wingdings</vt:lpstr>
      <vt:lpstr>Wingdings 2</vt:lpstr>
      <vt:lpstr>View</vt:lpstr>
      <vt:lpstr>Order of Operations and Absolute Value</vt:lpstr>
      <vt:lpstr>Order of Operations</vt:lpstr>
      <vt:lpstr>PEMDAS</vt:lpstr>
      <vt:lpstr>Example:</vt:lpstr>
      <vt:lpstr>More about parentheses…</vt:lpstr>
      <vt:lpstr>Absolute Value</vt:lpstr>
      <vt:lpstr>Examples: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 of Operations and Absolute Value</dc:title>
  <dc:creator>Jacqueline Espinoza</dc:creator>
  <cp:lastModifiedBy>Jacqueline Espinoza</cp:lastModifiedBy>
  <cp:revision>12</cp:revision>
  <dcterms:created xsi:type="dcterms:W3CDTF">2014-06-25T17:10:58Z</dcterms:created>
  <dcterms:modified xsi:type="dcterms:W3CDTF">2016-09-01T18:58:57Z</dcterms:modified>
</cp:coreProperties>
</file>