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Commutative and Associative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0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Commutative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8965"/>
            <a:ext cx="10018713" cy="46551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Think of it as the “commute” </a:t>
            </a:r>
            <a:r>
              <a:rPr lang="en-US" sz="2800" dirty="0" err="1" smtClean="0"/>
              <a:t>ative</a:t>
            </a:r>
            <a:r>
              <a:rPr lang="en-US" sz="2800" dirty="0" smtClean="0"/>
              <a:t> property.</a:t>
            </a:r>
          </a:p>
          <a:p>
            <a:pPr lvl="1"/>
            <a:r>
              <a:rPr lang="en-US" sz="2800" dirty="0" smtClean="0"/>
              <a:t>Let’s say it is 7 miles from your house to school. </a:t>
            </a:r>
          </a:p>
          <a:p>
            <a:pPr lvl="1"/>
            <a:r>
              <a:rPr lang="en-US" sz="2800" dirty="0" smtClean="0"/>
              <a:t>When you return home, it will still be 7 miles.</a:t>
            </a:r>
          </a:p>
          <a:p>
            <a:pPr lvl="1"/>
            <a:r>
              <a:rPr lang="en-US" sz="2800" dirty="0" smtClean="0"/>
              <a:t>Regardless of the direction you are going, the distance is the same.</a:t>
            </a:r>
          </a:p>
          <a:p>
            <a:r>
              <a:rPr lang="en-US" sz="2800" dirty="0" smtClean="0"/>
              <a:t>This is true for addition and multiplication.</a:t>
            </a:r>
          </a:p>
          <a:p>
            <a:r>
              <a:rPr lang="en-US" sz="2800" dirty="0" smtClean="0"/>
              <a:t>Changing the order, or direction, does not affect the sum (addition) or the product (multiplication).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48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15193"/>
            <a:ext cx="10018713" cy="1752599"/>
          </a:xfrm>
        </p:spPr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67792"/>
            <a:ext cx="10018713" cy="4623954"/>
          </a:xfrm>
        </p:spPr>
        <p:txBody>
          <a:bodyPr>
            <a:noAutofit/>
          </a:bodyPr>
          <a:lstStyle/>
          <a:p>
            <a:r>
              <a:rPr lang="en-US" sz="2800" dirty="0" smtClean="0"/>
              <a:t>5 + 7 = </a:t>
            </a:r>
            <a:r>
              <a:rPr lang="en-US" sz="2800" dirty="0" smtClean="0">
                <a:solidFill>
                  <a:srgbClr val="FF0000"/>
                </a:solidFill>
              </a:rPr>
              <a:t>12</a:t>
            </a:r>
            <a:r>
              <a:rPr lang="en-US" sz="2800" dirty="0" smtClean="0"/>
              <a:t>		7 + 5 = </a:t>
            </a:r>
            <a:r>
              <a:rPr lang="en-US" sz="2800" dirty="0" smtClean="0">
                <a:solidFill>
                  <a:schemeClr val="accent2"/>
                </a:solidFill>
              </a:rPr>
              <a:t>12</a:t>
            </a:r>
          </a:p>
          <a:p>
            <a:r>
              <a:rPr lang="en-US" sz="2800" dirty="0" smtClean="0"/>
              <a:t>5 x 7 = </a:t>
            </a:r>
            <a:r>
              <a:rPr lang="en-US" sz="2800" dirty="0" smtClean="0">
                <a:solidFill>
                  <a:srgbClr val="FF0000"/>
                </a:solidFill>
              </a:rPr>
              <a:t>35</a:t>
            </a:r>
            <a:r>
              <a:rPr lang="en-US" sz="2800" dirty="0" smtClean="0"/>
              <a:t>		7 x 5 = </a:t>
            </a:r>
            <a:r>
              <a:rPr lang="en-US" sz="2800" dirty="0" smtClean="0">
                <a:solidFill>
                  <a:schemeClr val="accent2"/>
                </a:solidFill>
              </a:rPr>
              <a:t>35</a:t>
            </a:r>
          </a:p>
          <a:p>
            <a:r>
              <a:rPr lang="en-US" sz="2800" dirty="0" smtClean="0"/>
              <a:t>7 – 5 = 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/>
              <a:t>		5 – 7 = </a:t>
            </a:r>
            <a:r>
              <a:rPr lang="en-US" sz="2800" dirty="0" smtClean="0">
                <a:solidFill>
                  <a:schemeClr val="accent2"/>
                </a:solidFill>
              </a:rPr>
              <a:t>-2</a:t>
            </a:r>
          </a:p>
          <a:p>
            <a:r>
              <a:rPr lang="en-US" sz="2800" dirty="0" smtClean="0"/>
              <a:t>7 ÷ 5 = </a:t>
            </a:r>
            <a:r>
              <a:rPr lang="en-US" sz="2800" dirty="0" smtClean="0">
                <a:solidFill>
                  <a:srgbClr val="FF0000"/>
                </a:solidFill>
              </a:rPr>
              <a:t>7/5</a:t>
            </a:r>
            <a:r>
              <a:rPr lang="en-US" sz="2800" dirty="0" smtClean="0"/>
              <a:t>		5 ÷ 7 = </a:t>
            </a:r>
            <a:r>
              <a:rPr lang="en-US" sz="2800" dirty="0" smtClean="0">
                <a:solidFill>
                  <a:schemeClr val="accent2"/>
                </a:solidFill>
              </a:rPr>
              <a:t>5/7</a:t>
            </a:r>
          </a:p>
          <a:p>
            <a:endParaRPr lang="en-US" sz="2800" dirty="0"/>
          </a:p>
          <a:p>
            <a:r>
              <a:rPr lang="en-US" sz="2800" dirty="0" smtClean="0"/>
              <a:t>As you can see the commutative property is only true for addition and multiplication.</a:t>
            </a:r>
          </a:p>
          <a:p>
            <a:r>
              <a:rPr lang="en-US" sz="2800" dirty="0" smtClean="0"/>
              <a:t>It is false for subtraction and division.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52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49382"/>
            <a:ext cx="10018713" cy="1752599"/>
          </a:xfrm>
        </p:spPr>
        <p:txBody>
          <a:bodyPr/>
          <a:lstStyle/>
          <a:p>
            <a:r>
              <a:rPr lang="en-US" dirty="0" smtClean="0"/>
              <a:t>Associative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652155"/>
            <a:ext cx="10018713" cy="49391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Think about the people you are grouped with, or associate with.</a:t>
            </a:r>
          </a:p>
          <a:p>
            <a:r>
              <a:rPr lang="en-US" sz="3200" dirty="0" smtClean="0"/>
              <a:t>Parenthesis are very important in this property.</a:t>
            </a:r>
          </a:p>
          <a:p>
            <a:r>
              <a:rPr lang="en-US" sz="3200" dirty="0" smtClean="0"/>
              <a:t>They are used for grouping.</a:t>
            </a:r>
          </a:p>
          <a:p>
            <a:r>
              <a:rPr lang="en-US" sz="3200" dirty="0" smtClean="0"/>
              <a:t>Being that parenthesis are first in the order of operations, they indicate what you should do first.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690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1185" y="2251362"/>
            <a:ext cx="4895055" cy="4191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(3 + 5) + 7 </a:t>
            </a:r>
            <a:r>
              <a:rPr lang="en-US" sz="4000" dirty="0" smtClean="0"/>
              <a:t>= </a:t>
            </a:r>
            <a:r>
              <a:rPr lang="en-US" sz="4000" dirty="0" smtClean="0">
                <a:solidFill>
                  <a:schemeClr val="accent4"/>
                </a:solidFill>
              </a:rPr>
              <a:t>3 + (5 + 7)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>
                <a:solidFill>
                  <a:schemeClr val="accent1"/>
                </a:solidFill>
              </a:rPr>
              <a:t>8 + 7 </a:t>
            </a:r>
            <a:r>
              <a:rPr lang="en-US" sz="4000" dirty="0" smtClean="0"/>
              <a:t>= </a:t>
            </a:r>
            <a:r>
              <a:rPr lang="en-US" sz="4000" dirty="0" smtClean="0">
                <a:solidFill>
                  <a:schemeClr val="accent4"/>
                </a:solidFill>
              </a:rPr>
              <a:t>3 + 12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15</a:t>
            </a:r>
            <a:r>
              <a:rPr lang="en-US" sz="4000" dirty="0" smtClean="0"/>
              <a:t>   =   </a:t>
            </a:r>
            <a:r>
              <a:rPr lang="en-US" sz="4000" dirty="0" smtClean="0">
                <a:solidFill>
                  <a:schemeClr val="accent4"/>
                </a:solidFill>
              </a:rPr>
              <a:t>15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Here, the 3 is hanging out with the 5.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Then it changes and 5 is hanging out with the 7.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251361"/>
            <a:ext cx="4895056" cy="4191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(4 x 5) x 6 </a:t>
            </a:r>
            <a:r>
              <a:rPr lang="en-US" sz="4000" dirty="0" smtClean="0"/>
              <a:t>= </a:t>
            </a:r>
            <a:r>
              <a:rPr lang="en-US" sz="4000" dirty="0" smtClean="0">
                <a:solidFill>
                  <a:schemeClr val="accent4"/>
                </a:solidFill>
              </a:rPr>
              <a:t>4 x (5 x 6)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20 x 6 </a:t>
            </a:r>
            <a:r>
              <a:rPr lang="en-US" sz="4000" dirty="0" smtClean="0"/>
              <a:t>= </a:t>
            </a:r>
            <a:r>
              <a:rPr lang="en-US" sz="4000" dirty="0" smtClean="0">
                <a:solidFill>
                  <a:schemeClr val="accent4"/>
                </a:solidFill>
              </a:rPr>
              <a:t>4 x 30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120</a:t>
            </a:r>
            <a:r>
              <a:rPr lang="en-US" sz="4000" dirty="0" smtClean="0"/>
              <a:t> = </a:t>
            </a:r>
            <a:r>
              <a:rPr lang="en-US" sz="4000" dirty="0" smtClean="0">
                <a:solidFill>
                  <a:schemeClr val="accent4"/>
                </a:solidFill>
              </a:rPr>
              <a:t>120</a:t>
            </a:r>
            <a:endParaRPr lang="en-US" sz="4000" dirty="0">
              <a:solidFill>
                <a:schemeClr val="accent4"/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Here the 4 and 5 are hanging out.</a:t>
            </a:r>
          </a:p>
          <a:p>
            <a:pPr algn="ctr"/>
            <a:r>
              <a:rPr lang="en-US" sz="2800" dirty="0" smtClean="0">
                <a:solidFill>
                  <a:schemeClr val="accent4"/>
                </a:solidFill>
              </a:rPr>
              <a:t>Then 5 and 6 are hanging out.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46810" y="2666999"/>
            <a:ext cx="5932558" cy="31242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(10 – 7) – 4 = 10 – (7 – 4)</a:t>
            </a:r>
          </a:p>
          <a:p>
            <a:pPr marL="0" indent="0" algn="ctr">
              <a:buNone/>
            </a:pPr>
            <a:r>
              <a:rPr lang="en-US" sz="4000" dirty="0" smtClean="0"/>
              <a:t>  3 – 4 = 10 – 3</a:t>
            </a:r>
          </a:p>
          <a:p>
            <a:pPr marL="0" indent="0" algn="ctr">
              <a:buNone/>
            </a:pPr>
            <a:r>
              <a:rPr lang="en-US" sz="4000" dirty="0" smtClean="0"/>
              <a:t>-1 = 7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(8 ÷ 4) ÷ 2 = 8 ÷ (4 ÷ 2)</a:t>
            </a:r>
          </a:p>
          <a:p>
            <a:pPr marL="0" indent="0">
              <a:buNone/>
            </a:pPr>
            <a:r>
              <a:rPr lang="en-US" sz="4000" dirty="0" smtClean="0"/>
              <a:t>          2 ÷ 2 = 8 ÷ 2</a:t>
            </a:r>
          </a:p>
          <a:p>
            <a:pPr marL="0" indent="0">
              <a:buNone/>
            </a:pPr>
            <a:r>
              <a:rPr lang="en-US" sz="4000" dirty="0" smtClean="0"/>
              <a:t>                 1 =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597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629400"/>
          </a:xfrm>
        </p:spPr>
        <p:txBody>
          <a:bodyPr/>
          <a:lstStyle/>
          <a:p>
            <a:r>
              <a:rPr lang="en-US" dirty="0" smtClean="0"/>
              <a:t>Notice how the associative property only works for addition and multiplication.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81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115</TotalTime>
  <Words>304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Commutative and Associative Properties</vt:lpstr>
      <vt:lpstr>Commutative Property</vt:lpstr>
      <vt:lpstr>Examples:</vt:lpstr>
      <vt:lpstr>Associative Property</vt:lpstr>
      <vt:lpstr>Examples:</vt:lpstr>
      <vt:lpstr>More Examples:</vt:lpstr>
      <vt:lpstr>Notice how the associative property only works for addition and multiplication.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Commutative and Associative Properties</dc:title>
  <dc:creator>Jacqueline Espinoza</dc:creator>
  <cp:lastModifiedBy>Jacqueline Espinoza</cp:lastModifiedBy>
  <cp:revision>8</cp:revision>
  <dcterms:created xsi:type="dcterms:W3CDTF">2014-06-25T15:03:43Z</dcterms:created>
  <dcterms:modified xsi:type="dcterms:W3CDTF">2014-06-25T16:59:38Z</dcterms:modified>
</cp:coreProperties>
</file>